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630" r:id="rId2"/>
    <p:sldId id="635" r:id="rId3"/>
    <p:sldId id="636" r:id="rId4"/>
    <p:sldId id="639" r:id="rId5"/>
    <p:sldId id="638" r:id="rId6"/>
    <p:sldId id="641" r:id="rId7"/>
    <p:sldId id="642" r:id="rId8"/>
    <p:sldId id="643" r:id="rId9"/>
    <p:sldId id="645" r:id="rId10"/>
    <p:sldId id="646" r:id="rId11"/>
    <p:sldId id="647" r:id="rId12"/>
    <p:sldId id="648" r:id="rId13"/>
    <p:sldId id="650" r:id="rId14"/>
    <p:sldId id="651" r:id="rId15"/>
    <p:sldId id="652" r:id="rId16"/>
    <p:sldId id="653" r:id="rId17"/>
    <p:sldId id="654" r:id="rId18"/>
    <p:sldId id="655" r:id="rId19"/>
    <p:sldId id="658" r:id="rId20"/>
    <p:sldId id="661" r:id="rId21"/>
    <p:sldId id="659" r:id="rId22"/>
    <p:sldId id="663" r:id="rId23"/>
    <p:sldId id="662" r:id="rId24"/>
    <p:sldId id="664" r:id="rId25"/>
    <p:sldId id="665" r:id="rId26"/>
    <p:sldId id="666" r:id="rId27"/>
    <p:sldId id="668" r:id="rId28"/>
    <p:sldId id="669" r:id="rId29"/>
    <p:sldId id="670" r:id="rId30"/>
    <p:sldId id="672" r:id="rId31"/>
    <p:sldId id="673" r:id="rId32"/>
    <p:sldId id="671" r:id="rId33"/>
    <p:sldId id="674" r:id="rId34"/>
    <p:sldId id="675" r:id="rId35"/>
    <p:sldId id="563" r:id="rId36"/>
    <p:sldId id="564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73" r:id="rId45"/>
    <p:sldId id="574" r:id="rId46"/>
    <p:sldId id="575" r:id="rId47"/>
    <p:sldId id="576" r:id="rId48"/>
    <p:sldId id="577" r:id="rId49"/>
    <p:sldId id="580" r:id="rId50"/>
    <p:sldId id="579" r:id="rId51"/>
    <p:sldId id="582" r:id="rId52"/>
    <p:sldId id="583" r:id="rId53"/>
    <p:sldId id="584" r:id="rId54"/>
    <p:sldId id="592" r:id="rId55"/>
    <p:sldId id="588" r:id="rId56"/>
    <p:sldId id="585" r:id="rId57"/>
    <p:sldId id="590" r:id="rId58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8"/>
    <p:restoredTop sz="94994"/>
  </p:normalViewPr>
  <p:slideViewPr>
    <p:cSldViewPr snapToGrid="0">
      <p:cViewPr varScale="1">
        <p:scale>
          <a:sx n="132" d="100"/>
          <a:sy n="132" d="100"/>
        </p:scale>
        <p:origin x="192" y="504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10/31/25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547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5471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60713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88122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3586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4226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1388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33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9992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3808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074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7822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7648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1386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3275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2675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55505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04010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3199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99742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6411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915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1099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6999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3596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4468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83539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48934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0867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04147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6783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501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391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695862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85806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99032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87533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4761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9821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52018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4224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8674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97224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181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65662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51462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7346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44092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51271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67364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259890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1265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6594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11514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2017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931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8715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12</a:t>
            </a:r>
            <a:r>
              <a:rPr lang="en-US" b="1" dirty="0"/>
              <a:t>_ </a:t>
            </a:r>
            <a:r>
              <a:rPr lang="ko-KR" altLang="en-US" b="1" dirty="0"/>
              <a:t>모던 자바 기능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10/31/25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10/31/25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10/31/25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10/31/25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10/31/25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10/31/25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10/31/25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10/31/25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10/31/25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10/31/25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10/31/25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지네릭스</a:t>
            </a:r>
            <a:r>
              <a:rPr lang="en-US" altLang="ko-KR" sz="3200" b="1" dirty="0"/>
              <a:t>(Generics)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컴파일 시에 타입을 체크해주는 기능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타입 안정성을 높이고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형변환</a:t>
            </a:r>
            <a:r>
              <a:rPr lang="ko-KR" altLang="en-US" sz="2400" b="1" dirty="0"/>
              <a:t> 필요</a:t>
            </a:r>
            <a:r>
              <a:rPr lang="en-US" altLang="ko-KR" sz="2400" b="1" dirty="0"/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EF2E0-C615-DD6D-EDB7-AE2F0585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48" y="2405655"/>
            <a:ext cx="6986452" cy="2716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1EC28-EDC1-6104-03B7-6CF2EA4BC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577" y="4516278"/>
            <a:ext cx="6472646" cy="12060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6062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ko-KR" altLang="en-US" sz="3200" b="1" dirty="0"/>
              <a:t> 타입의 </a:t>
            </a:r>
            <a:r>
              <a:rPr lang="ko-KR" altLang="en-US" sz="3200" b="1" dirty="0" err="1"/>
              <a:t>형변환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지네릭</a:t>
            </a:r>
            <a:r>
              <a:rPr lang="ko-KR" altLang="en-US" sz="2400" b="1" dirty="0"/>
              <a:t> 타입과 원시 타입 간의 </a:t>
            </a:r>
            <a:r>
              <a:rPr lang="ko-KR" altLang="en-US" sz="2400" b="1" dirty="0" err="1"/>
              <a:t>형변환</a:t>
            </a:r>
            <a:r>
              <a:rPr lang="ko-KR" altLang="en-US" sz="2400" b="1" dirty="0"/>
              <a:t> 가능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경고 발생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33" y="4546151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와일드 카드와의 형변환은 가능</a:t>
            </a:r>
            <a:r>
              <a:rPr lang="en-US" altLang="ko-KR" dirty="0"/>
              <a:t>(</a:t>
            </a:r>
            <a:r>
              <a:rPr lang="ko-KR" altLang="en-US" dirty="0"/>
              <a:t>경고 발생</a:t>
            </a:r>
            <a:r>
              <a:rPr lang="en-US" altLang="ko-K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56657-99C1-FC5C-D44D-7462C172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91" y="2349079"/>
            <a:ext cx="6452937" cy="1233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834E7-967F-77FA-D5F5-617FB17E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9" y="3680596"/>
            <a:ext cx="6020375" cy="670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C69E7C-1F67-2BF7-9A1D-E8D186091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66" y="5039834"/>
            <a:ext cx="8964290" cy="369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9D303-5904-D57E-C8A5-5ADC77EDC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16" y="5459800"/>
            <a:ext cx="6404810" cy="6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6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ko-KR" altLang="en-US" sz="3200" b="1" dirty="0"/>
              <a:t> 타입의 제거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컴파일러는 </a:t>
            </a:r>
            <a:r>
              <a:rPr lang="ko-KR" altLang="en-US" sz="2400" b="1" dirty="0" err="1"/>
              <a:t>지네릭</a:t>
            </a:r>
            <a:r>
              <a:rPr lang="ko-KR" altLang="en-US" sz="2400" b="1" dirty="0"/>
              <a:t> 타입을 제거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필요시 형변환을 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8098C2D6-AEA0-963B-A9D0-80BDCA581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954" y="3556121"/>
            <a:ext cx="8604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600" dirty="0" err="1"/>
              <a:t>지네릭</a:t>
            </a:r>
            <a:r>
              <a:rPr lang="ko-KR" altLang="en-US" sz="1600" dirty="0"/>
              <a:t> 타입 제거 후에 타입이 불일치하면</a:t>
            </a:r>
            <a:r>
              <a:rPr lang="en-US" altLang="ko-KR" sz="1600" dirty="0"/>
              <a:t>, </a:t>
            </a:r>
            <a:r>
              <a:rPr lang="ko-KR" altLang="en-US" sz="1600" dirty="0"/>
              <a:t>형변환을 추가</a:t>
            </a:r>
            <a:endParaRPr lang="en-US" altLang="ko-KR" sz="1600" dirty="0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EEA67A45-E067-D120-BC0F-444FEA07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41" y="5073731"/>
            <a:ext cx="48260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40FD49-97B3-C4F6-25AF-D67801B57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67" y="2268376"/>
            <a:ext cx="6452936" cy="12399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6ED612-D2AE-3327-2BD2-E67C7A607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518" y="3905327"/>
            <a:ext cx="6375935" cy="97140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9716D5D-AFE8-CABC-6953-8E5EB5D44FAB}"/>
              </a:ext>
            </a:extLst>
          </p:cNvPr>
          <p:cNvGrpSpPr/>
          <p:nvPr/>
        </p:nvGrpSpPr>
        <p:grpSpPr>
          <a:xfrm>
            <a:off x="5817003" y="4789268"/>
            <a:ext cx="4108450" cy="1639888"/>
            <a:chOff x="5027729" y="5424537"/>
            <a:chExt cx="4108450" cy="1639888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377BD2DE-2168-7AEB-011E-F017B5315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317" y="5424537"/>
              <a:ext cx="3852862" cy="1639888"/>
            </a:xfrm>
            <a:prstGeom prst="rect">
              <a:avLst/>
            </a:prstGeom>
            <a:noFill/>
            <a:ln w="9525" algn="ctr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오른쪽 화살표 22">
              <a:extLst>
                <a:ext uri="{FF2B5EF4-FFF2-40B4-BE49-F238E27FC236}">
                  <a16:creationId xmlns:a16="http://schemas.microsoft.com/office/drawing/2014/main" id="{D253BAF8-0D81-E304-04F4-3A1176639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729" y="6081762"/>
              <a:ext cx="511175" cy="365125"/>
            </a:xfrm>
            <a:prstGeom prst="rightArrow">
              <a:avLst>
                <a:gd name="adj1" fmla="val 50000"/>
                <a:gd name="adj2" fmla="val 49998"/>
              </a:avLst>
            </a:prstGeom>
            <a:solidFill>
              <a:srgbClr val="FF0000"/>
            </a:solidFill>
            <a:ln>
              <a:noFill/>
            </a:ln>
          </p:spPr>
          <p:txBody>
            <a:bodyPr>
              <a:spAutoFit/>
            </a:bodyPr>
            <a:lstStyle>
              <a:lvl1pPr marL="449263" indent="-449263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5pPr>
              <a:lvl6pPr marL="25146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6pPr>
              <a:lvl7pPr marL="29718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7pPr>
              <a:lvl8pPr marL="34290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8pPr>
              <a:lvl9pPr marL="3886200" indent="-228600" eaLnBrk="0" fontAlgn="base" latinLnBrk="1" hangingPunct="0">
                <a:spcBef>
                  <a:spcPct val="5000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견명조" pitchFamily="18" charset="-127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en-US" sz="1400" dirty="0">
                <a:latin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35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열거형</a:t>
            </a:r>
            <a:r>
              <a:rPr lang="en-US" altLang="ko-KR" sz="3200" b="1" dirty="0"/>
              <a:t>(</a:t>
            </a:r>
            <a:r>
              <a:rPr lang="en-US" altLang="ko-KR" sz="3200" b="1" dirty="0" err="1"/>
              <a:t>enum</a:t>
            </a:r>
            <a:r>
              <a:rPr lang="en-US" altLang="ko-KR" sz="3200" b="1" dirty="0"/>
              <a:t>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관련된 상수를 하나로 묶은 것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컴파일시 </a:t>
            </a:r>
            <a:r>
              <a:rPr lang="ko-KR" altLang="en-US" sz="2400" b="1" dirty="0">
                <a:solidFill>
                  <a:srgbClr val="FF0000"/>
                </a:solidFill>
              </a:rPr>
              <a:t>값 </a:t>
            </a:r>
            <a:r>
              <a:rPr lang="en-US" altLang="ko-KR" sz="2400" b="1" dirty="0">
                <a:solidFill>
                  <a:srgbClr val="FF0000"/>
                </a:solidFill>
              </a:rPr>
              <a:t>&amp;</a:t>
            </a:r>
            <a:r>
              <a:rPr lang="ko-KR" altLang="en-US" sz="2400" b="1" dirty="0">
                <a:solidFill>
                  <a:srgbClr val="FF0000"/>
                </a:solidFill>
              </a:rPr>
              <a:t> 타입 </a:t>
            </a:r>
            <a:r>
              <a:rPr lang="ko-KR" altLang="en-US" sz="2400" b="1" dirty="0"/>
              <a:t>체크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13D48-3826-B015-B3D3-3C07B291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8" y="2209933"/>
            <a:ext cx="6866821" cy="2978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71F19-0D42-6B6D-5751-073036BD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528" y="2681437"/>
            <a:ext cx="6311767" cy="1678662"/>
          </a:xfrm>
          <a:prstGeom prst="rect">
            <a:avLst/>
          </a:prstGeom>
        </p:spPr>
      </p:pic>
      <p:sp>
        <p:nvSpPr>
          <p:cNvPr id="7" name="오른쪽 화살표 22">
            <a:extLst>
              <a:ext uri="{FF2B5EF4-FFF2-40B4-BE49-F238E27FC236}">
                <a16:creationId xmlns:a16="http://schemas.microsoft.com/office/drawing/2014/main" id="{1CDB3352-32FA-C353-D884-54A978B09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236" y="3351712"/>
            <a:ext cx="407868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26635-84BF-D79A-6B46-18026FA8E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03" y="5226182"/>
            <a:ext cx="7411654" cy="7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5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열거형의 정의와 사용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열거형 타입의 변수를 선언하고 사용하는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33" y="4940787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열거형 상수의 비교에 </a:t>
            </a:r>
            <a:r>
              <a:rPr lang="en-US" altLang="ko-KR" dirty="0"/>
              <a:t>==</a:t>
            </a:r>
            <a:r>
              <a:rPr lang="ko-KR" altLang="en-US" dirty="0"/>
              <a:t>와 </a:t>
            </a:r>
            <a:r>
              <a:rPr lang="en-US" altLang="ko-KR" dirty="0" err="1"/>
              <a:t>compareTo</a:t>
            </a:r>
            <a:r>
              <a:rPr lang="en-US" altLang="ko-KR" dirty="0"/>
              <a:t>() </a:t>
            </a:r>
            <a:r>
              <a:rPr lang="ko-KR" altLang="en-US" dirty="0"/>
              <a:t>사용가능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AF7B3-FA69-5504-41A3-A422D5672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7" y="2232526"/>
            <a:ext cx="8062091" cy="751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5ED82-3542-4C5B-2D7B-13DF5D42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17" y="2891322"/>
            <a:ext cx="5501841" cy="1993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C6ADEB-59E5-8C72-88D0-4DE44141F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49" y="5335720"/>
            <a:ext cx="6289307" cy="1197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8F2023-E59C-A69E-D782-2AC72BDF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223" y="3040247"/>
            <a:ext cx="2836408" cy="173388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370605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열거형의 조상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java.lang.Enum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모든 열거형은 </a:t>
            </a:r>
            <a:r>
              <a:rPr lang="en-US" altLang="ko-KR" sz="2400" b="1" dirty="0"/>
              <a:t>Enum</a:t>
            </a:r>
            <a:r>
              <a:rPr lang="ko-KR" altLang="en-US" sz="2400" b="1" dirty="0"/>
              <a:t>의 자손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아래의 메서드를 상속받는다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33" y="4594278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아래의 메서드는 컴파일러가 자동 추가</a:t>
            </a:r>
            <a:endParaRPr lang="en-US" altLang="ko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561BF-F616-502D-5B0A-98D80BFE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16" y="2362374"/>
            <a:ext cx="8342447" cy="210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F30D7-68B2-509D-1F81-8D1C4D19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94" y="5008681"/>
            <a:ext cx="3445285" cy="66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2D4E32-79BF-4348-A661-8C01AE0C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480" y="5021580"/>
            <a:ext cx="4027505" cy="635922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19028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열거형에 멤버 추가하기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지정된 값을 저장하는 열거형 상수 선언하기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0FC02-26FA-C363-6272-72482A947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14" y="2371288"/>
            <a:ext cx="7772400" cy="613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9F859-C6C6-0D12-C56E-1F71B813E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269" y="3095824"/>
            <a:ext cx="6379128" cy="1668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5BDC5-B31D-385E-D453-D9DB9143E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897" y="4971321"/>
            <a:ext cx="7280709" cy="41048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8615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열거형의 이해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열거형 상수는 객체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생성할 수 있는 객체의 수가 제한됨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86C9F-5461-0E26-9AFA-670C845A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90" y="2312998"/>
            <a:ext cx="7772400" cy="672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521DF-175E-6394-375F-FF626CEE0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64" y="3117113"/>
            <a:ext cx="5696325" cy="26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9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애너테이션</a:t>
            </a:r>
            <a:r>
              <a:rPr lang="en-US" altLang="ko-KR" sz="3200" b="1" dirty="0"/>
              <a:t>(annotation)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주석처럼 프로그래밍 언어에 영향을 미치지 않으며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유용한 정보를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38798-8FEC-2142-A8B6-6A78DE5D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16" y="2272110"/>
            <a:ext cx="6693569" cy="3269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8CC6F-BC39-6ACF-240C-ABD29DA4D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0" y="4290863"/>
            <a:ext cx="2768465" cy="209047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83463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</a:t>
            </a:r>
            <a:r>
              <a:rPr lang="ko-KR" altLang="en-US" sz="3200" b="1" dirty="0" err="1"/>
              <a:t>애너테이션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JDK</a:t>
            </a:r>
            <a:r>
              <a:rPr lang="ko-KR" altLang="en-US" sz="2400" b="1" dirty="0"/>
              <a:t>에서 제공하는 </a:t>
            </a:r>
            <a:r>
              <a:rPr lang="ko-KR" altLang="en-US" sz="2400" b="1" dirty="0" err="1"/>
              <a:t>애너테이션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7BE05-1EC4-28CF-AF33-A43577E2B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03" y="2302018"/>
            <a:ext cx="7772400" cy="40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4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@Override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오버라이딩을</a:t>
            </a:r>
            <a:r>
              <a:rPr lang="ko-KR" altLang="en-US" sz="2400" b="1" dirty="0"/>
              <a:t> 올바르게 했는지 컴파일러가 체크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866CD-CD81-3E40-CDEF-A03F154C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69" y="2381410"/>
            <a:ext cx="6096803" cy="1401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107F1-2CD6-6D91-822F-2BA96A8F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43" y="3811029"/>
            <a:ext cx="7194083" cy="1217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732647-13E9-2AFD-1BC2-B7F3A034B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272" y="5063325"/>
            <a:ext cx="6356685" cy="13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클래스의 선언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클래스를 정의할 때</a:t>
            </a:r>
            <a:r>
              <a:rPr lang="en-US" altLang="ko-KR" sz="2400" b="1" dirty="0"/>
              <a:t>, Object</a:t>
            </a:r>
            <a:r>
              <a:rPr lang="ko-KR" altLang="en-US" sz="2400" b="1" dirty="0"/>
              <a:t>타입 대신 </a:t>
            </a:r>
            <a:r>
              <a:rPr lang="en-US" altLang="ko-KR" sz="2400" b="1" dirty="0"/>
              <a:t>T</a:t>
            </a:r>
            <a:r>
              <a:rPr lang="ko-KR" altLang="en-US" sz="2400" b="1" dirty="0"/>
              <a:t>와 같은 타입변수를 사용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2B27F-5267-43A8-FFA7-D5CE920D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35" y="2537529"/>
            <a:ext cx="5479716" cy="1426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FFD03-1077-9C1E-4AD8-2B837E813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2540802"/>
            <a:ext cx="5226518" cy="14904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365021F-B476-14AD-A8E3-372845B4E5DB}"/>
              </a:ext>
            </a:extLst>
          </p:cNvPr>
          <p:cNvSpPr/>
          <p:nvPr/>
        </p:nvSpPr>
        <p:spPr>
          <a:xfrm rot="16200000">
            <a:off x="6458556" y="3070458"/>
            <a:ext cx="336884" cy="43313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5F3D7-C1E6-1329-270A-C25F28015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14" y="4422452"/>
            <a:ext cx="7348087" cy="12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@Deprecated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앞으로 사용하지 않을 것을 권장하는 필드나 메서드에 붙인다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9CBF73-530E-3BC5-B86D-95BB452C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48" y="3195424"/>
            <a:ext cx="6809070" cy="87060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631E9-A9FC-07C2-DFD8-252B1BC1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86" y="2409457"/>
            <a:ext cx="6568373" cy="685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7FBDB-2705-3548-A344-88120B25D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18" y="4217666"/>
            <a:ext cx="6805422" cy="1947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4EF882-8974-79EA-B8EE-CF3069F9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629" y="2586448"/>
            <a:ext cx="6293070" cy="188960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9684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</a:t>
            </a:r>
            <a:r>
              <a:rPr lang="ko-KR" altLang="en-US" sz="3200" b="1" dirty="0" err="1"/>
              <a:t>애너테이션</a:t>
            </a:r>
            <a:r>
              <a:rPr lang="en-US" altLang="ko-KR" sz="3200" b="1" dirty="0"/>
              <a:t> - @</a:t>
            </a:r>
            <a:r>
              <a:rPr lang="en-US" altLang="ko-KR" sz="3200" b="1" dirty="0" err="1"/>
              <a:t>FunctionalInterface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함수형 인터페이스의 규칙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추상 메서드를 하나만 작성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컴파일러가 체크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8E59A-766A-431A-B9EE-CA724C90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0" y="2340973"/>
            <a:ext cx="5019497" cy="11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65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</a:t>
            </a:r>
            <a:r>
              <a:rPr lang="ko-KR" altLang="en-US" sz="3200" b="1" dirty="0" err="1"/>
              <a:t>애너테이션</a:t>
            </a:r>
            <a:r>
              <a:rPr lang="en-US" altLang="ko-KR" sz="3200" b="1" dirty="0"/>
              <a:t> - @</a:t>
            </a:r>
            <a:r>
              <a:rPr lang="en-US" altLang="ko-KR" sz="3200" b="1" dirty="0" err="1"/>
              <a:t>SuppressWarnings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컴파일러의 경고 메시지가 나타나지 않게 억제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5E9F9-D2A0-AD20-2372-432862CA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74" y="2337327"/>
            <a:ext cx="6159137" cy="88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CD9FD-1F3A-8861-61EC-73B802B6D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3402329"/>
            <a:ext cx="6455229" cy="1765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972C4-FEFC-6B0F-302A-F7D0D8F8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960" y="2295978"/>
            <a:ext cx="3694822" cy="961027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CBA64-4C55-0043-385A-5F31216A1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772" y="5119352"/>
            <a:ext cx="5796925" cy="1089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C42AA-B1F7-8BEB-0DAB-BDB982A45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8149" y="4571996"/>
            <a:ext cx="4479172" cy="1057315"/>
          </a:xfrm>
          <a:prstGeom prst="rect">
            <a:avLst/>
          </a:prstGeom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6C9CC0A0-FCE5-5827-35FB-49E8C2B762B8}"/>
              </a:ext>
            </a:extLst>
          </p:cNvPr>
          <p:cNvSpPr/>
          <p:nvPr/>
        </p:nvSpPr>
        <p:spPr>
          <a:xfrm rot="5400000" flipH="1">
            <a:off x="6770912" y="5499461"/>
            <a:ext cx="513810" cy="487680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0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표준 </a:t>
            </a:r>
            <a:r>
              <a:rPr lang="ko-KR" altLang="en-US" sz="3200" b="1" dirty="0" err="1"/>
              <a:t>애너테이션</a:t>
            </a:r>
            <a:r>
              <a:rPr lang="en-US" altLang="ko-KR" sz="3200" b="1" dirty="0"/>
              <a:t> - @</a:t>
            </a:r>
            <a:r>
              <a:rPr lang="en-US" altLang="ko-KR" sz="3200" b="1" dirty="0" err="1"/>
              <a:t>SafeVarargs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매개변수가 가변인자일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발생하는 </a:t>
            </a:r>
            <a:r>
              <a:rPr lang="en-US" altLang="ko-KR" sz="2400" b="1" dirty="0"/>
              <a:t>unchecked</a:t>
            </a:r>
            <a:r>
              <a:rPr lang="ko-KR" altLang="en-US" sz="2400" b="1" dirty="0"/>
              <a:t>경고를 억제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C305D-9495-0011-DCA3-903D7A53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2470312"/>
            <a:ext cx="7772400" cy="994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5F0890-E2CE-2147-E78E-E055309D8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31" y="3618296"/>
            <a:ext cx="5591266" cy="146389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오른쪽 화살표 22">
            <a:extLst>
              <a:ext uri="{FF2B5EF4-FFF2-40B4-BE49-F238E27FC236}">
                <a16:creationId xmlns:a16="http://schemas.microsoft.com/office/drawing/2014/main" id="{8F68B1A0-4CF3-C19A-0A8D-837AABCEBF9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62337" y="3322838"/>
            <a:ext cx="407868" cy="365125"/>
          </a:xfrm>
          <a:prstGeom prst="rightArrow">
            <a:avLst>
              <a:gd name="adj1" fmla="val 50000"/>
              <a:gd name="adj2" fmla="val 49998"/>
            </a:avLst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>
            <a:lvl1pPr marL="449263" indent="-449263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endParaRPr lang="ko-KR" altLang="en-US" sz="1400" dirty="0">
              <a:latin typeface="Courier New" panose="02070309020205020404" pitchFamily="49" charset="0"/>
            </a:endParaRP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B3D37D7A-51BD-74D6-6D56-6B0FB3E1F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712" y="5402799"/>
            <a:ext cx="87938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600" dirty="0"/>
              <a:t>[</a:t>
            </a:r>
            <a:r>
              <a:rPr lang="ko-KR" altLang="en-US" sz="1600" dirty="0"/>
              <a:t>참고</a:t>
            </a:r>
            <a:r>
              <a:rPr lang="en-US" altLang="ko-KR" sz="1600" dirty="0"/>
              <a:t>]</a:t>
            </a:r>
            <a:r>
              <a:rPr lang="ko-KR" altLang="en-US" sz="1600" dirty="0"/>
              <a:t> 생성자 또는 </a:t>
            </a:r>
            <a:r>
              <a:rPr lang="en-US" altLang="ko-KR" sz="1600" dirty="0"/>
              <a:t>static</a:t>
            </a:r>
            <a:r>
              <a:rPr lang="ko-KR" altLang="en-US" sz="1600" dirty="0"/>
              <a:t>이나 </a:t>
            </a:r>
            <a:r>
              <a:rPr lang="en-US" altLang="ko-KR" sz="1600" dirty="0"/>
              <a:t>final</a:t>
            </a:r>
            <a:r>
              <a:rPr lang="ko-KR" altLang="en-US" sz="1600" dirty="0"/>
              <a:t>이 붙은 메서드에만 붙일 수 있다</a:t>
            </a:r>
            <a:r>
              <a:rPr lang="en-US" altLang="ko-KR" sz="1600" dirty="0"/>
              <a:t>.</a:t>
            </a:r>
          </a:p>
          <a:p>
            <a:pPr eaLnBrk="1" hangingPunct="1"/>
            <a:r>
              <a:rPr lang="ko-KR" altLang="en-US" sz="1600" dirty="0"/>
              <a:t>       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오버라이딩</a:t>
            </a:r>
            <a:r>
              <a:rPr lang="ko-KR" altLang="en-US" sz="1600" dirty="0"/>
              <a:t> 가능한 메서드에 사용불가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620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@Target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애너테이션을</a:t>
            </a:r>
            <a:r>
              <a:rPr lang="ko-KR" altLang="en-US" sz="2400" b="1" dirty="0"/>
              <a:t> 적용할 수 있는 대상의 지정에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8DE17-12BA-3B78-CC76-48D788EC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14" y="2296449"/>
            <a:ext cx="7136331" cy="1178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E5B07-C7B4-2B52-9A88-08343FEA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40" y="3345470"/>
            <a:ext cx="4620107" cy="3170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E5BCB-D4BF-0302-1867-51CD8659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937" y="2617252"/>
            <a:ext cx="6205890" cy="2080187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032089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@Retention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애너테이션이</a:t>
            </a:r>
            <a:r>
              <a:rPr lang="ko-KR" altLang="en-US" sz="2400" b="1" dirty="0"/>
              <a:t> 유지</a:t>
            </a:r>
            <a:r>
              <a:rPr lang="en-US" altLang="ko-KR" sz="2400" b="1" dirty="0"/>
              <a:t>(retention)</a:t>
            </a:r>
            <a:r>
              <a:rPr lang="ko-KR" altLang="en-US" sz="2400" b="1" dirty="0"/>
              <a:t>되는 기간을 지정하는데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3E67C-2D19-3FAA-F5A4-FE03DF6D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89" y="3453799"/>
            <a:ext cx="6118059" cy="1377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F7CE1-4023-FAEB-AB97-FAF83FC98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05" y="2356785"/>
            <a:ext cx="4006747" cy="94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6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@Documented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javadoc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작성한 문서에 포함시키고 싶을 때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F015E-F19D-5845-ECA1-3892C038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8" y="2410392"/>
            <a:ext cx="4356835" cy="12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9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@Inherited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애너테이션이</a:t>
            </a:r>
            <a:r>
              <a:rPr lang="ko-KR" altLang="en-US" sz="2400" b="1" dirty="0"/>
              <a:t> 자손에게 상속되게 할 때 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6E449-AC17-E9B7-B4C6-24D04873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42" y="2399698"/>
            <a:ext cx="6674317" cy="16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7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@Repeatable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한 대상에 같은 </a:t>
            </a:r>
            <a:r>
              <a:rPr lang="ko-KR" altLang="en-US" sz="2400" b="1" dirty="0" err="1"/>
              <a:t>애너테이션을</a:t>
            </a:r>
            <a:r>
              <a:rPr lang="ko-KR" altLang="en-US" sz="2400" b="1" dirty="0"/>
              <a:t> 여러 번 붙이는 것을 가능하게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85976-257A-D3C4-4723-C5690CEA9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3838146"/>
            <a:ext cx="7271085" cy="121546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0C5BA-58F4-8664-D242-DAEFED92C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77" y="2439269"/>
            <a:ext cx="3770229" cy="1203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5F1D9F-5393-E413-562A-6BD9CB020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14" y="5199620"/>
            <a:ext cx="6982327" cy="8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7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메타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@Native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네이티브 메서드가 참조하는 상수 필드</a:t>
            </a:r>
            <a:r>
              <a:rPr lang="en-US" altLang="ko-KR" sz="2400" b="1" dirty="0"/>
              <a:t>(iv)</a:t>
            </a:r>
            <a:r>
              <a:rPr lang="ko-KR" altLang="en-US" sz="2400" b="1" dirty="0"/>
              <a:t>에 붙이는 </a:t>
            </a:r>
            <a:r>
              <a:rPr lang="ko-KR" altLang="en-US" sz="2400" b="1" dirty="0" err="1"/>
              <a:t>애너테이션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BA3BA-A294-C127-5AE2-C43E1039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23" y="2446091"/>
            <a:ext cx="7078578" cy="475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0E8CE-CC07-95AD-7AFB-B9F1D03E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147" y="3050935"/>
            <a:ext cx="6806896" cy="315736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28901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지네릭스의</a:t>
            </a:r>
            <a:r>
              <a:rPr lang="ko-KR" altLang="en-US" sz="3200" b="1" dirty="0"/>
              <a:t> 용어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클래스를 정의할 때</a:t>
            </a:r>
            <a:r>
              <a:rPr lang="en-US" altLang="ko-KR" sz="2400" b="1" dirty="0"/>
              <a:t>, Object</a:t>
            </a:r>
            <a:r>
              <a:rPr lang="ko-KR" altLang="en-US" sz="2400" b="1" dirty="0"/>
              <a:t>타입 대신 </a:t>
            </a:r>
            <a:r>
              <a:rPr lang="en-US" altLang="ko-KR" sz="2400" b="1" dirty="0"/>
              <a:t>T</a:t>
            </a:r>
            <a:r>
              <a:rPr lang="ko-KR" altLang="en-US" sz="2400" b="1" dirty="0"/>
              <a:t>와 같은 타입변수를 사용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72CB428-DF4E-0814-75FF-690BAC84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32" y="2435393"/>
            <a:ext cx="6863783" cy="95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2327D28-B299-B61E-BD15-30FCD6B7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346" y="4999356"/>
            <a:ext cx="4646229" cy="1340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733DB55-0140-0212-AA25-C229F6B3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021" y="3552075"/>
            <a:ext cx="2271012" cy="1173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70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30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타입 정의하기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애너테이션의</a:t>
            </a:r>
            <a:r>
              <a:rPr lang="ko-KR" altLang="en-US" sz="2400" b="1" dirty="0"/>
              <a:t> 메서드는 추상 메서드</a:t>
            </a:r>
            <a:r>
              <a:rPr lang="en-US" altLang="ko-KR" sz="2400" b="1" dirty="0"/>
              <a:t>. </a:t>
            </a:r>
            <a:r>
              <a:rPr lang="ko-KR" altLang="en-US" sz="2400" b="1" dirty="0" err="1"/>
              <a:t>애너테이션을</a:t>
            </a:r>
            <a:r>
              <a:rPr lang="ko-KR" altLang="en-US" sz="2400" b="1" dirty="0"/>
              <a:t> 적용할 때 모두 지정해야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9655C-6781-850C-B615-AC18DDC2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2291493"/>
            <a:ext cx="7482840" cy="1263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D0F836-0A7F-B89B-7380-87ECA2DAD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18" y="3635273"/>
            <a:ext cx="7056408" cy="25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2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31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요소의 기본값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default, value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070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요소의 </a:t>
            </a:r>
            <a:r>
              <a:rPr lang="ko-KR" altLang="en-US" sz="2400" b="1" dirty="0">
                <a:solidFill>
                  <a:srgbClr val="FF0000"/>
                </a:solidFill>
              </a:rPr>
              <a:t>이름 </a:t>
            </a:r>
            <a:r>
              <a:rPr lang="en-US" altLang="ko-KR" sz="2400" b="1" dirty="0">
                <a:solidFill>
                  <a:srgbClr val="FF0000"/>
                </a:solidFill>
              </a:rPr>
              <a:t>or</a:t>
            </a:r>
            <a:r>
              <a:rPr lang="ko-KR" altLang="en-US" sz="2400" b="1" dirty="0">
                <a:solidFill>
                  <a:srgbClr val="FF0000"/>
                </a:solidFill>
              </a:rPr>
              <a:t> 값을 생략</a:t>
            </a:r>
            <a:r>
              <a:rPr lang="ko-KR" altLang="en-US" sz="2400" b="1" dirty="0"/>
              <a:t>할 수 있게 하는 방법</a:t>
            </a:r>
            <a:r>
              <a:rPr lang="en-US" altLang="ko-KR" sz="2400" b="1" dirty="0"/>
              <a:t>, 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CAD39-D9C8-434B-CEC8-B1ABDC9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22" y="2329648"/>
            <a:ext cx="4679683" cy="150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56D2E-D5D7-2D65-D652-3112A4815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17" y="4192706"/>
            <a:ext cx="6414896" cy="18981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52369-EE26-7FA9-D581-86AF8ECB0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30" y="2348698"/>
            <a:ext cx="5583788" cy="1453441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206937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32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마커 </a:t>
            </a:r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@Override, @Test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선언된 요소가 하나도 없는 </a:t>
            </a:r>
            <a:r>
              <a:rPr lang="ko-KR" altLang="en-US" sz="2400" b="1" dirty="0" err="1"/>
              <a:t>애너테이션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A688F-5961-2744-7CF9-9C72EF046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09" y="2357734"/>
            <a:ext cx="6649360" cy="17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9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33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애너테이션의</a:t>
            </a:r>
            <a:r>
              <a:rPr lang="ko-KR" altLang="en-US" sz="3200" b="1" dirty="0"/>
              <a:t> 조상 </a:t>
            </a:r>
            <a:r>
              <a:rPr lang="en-US" altLang="ko-KR" sz="3200" b="1" dirty="0"/>
              <a:t>– </a:t>
            </a:r>
            <a:r>
              <a:rPr lang="en-US" altLang="ko-KR" sz="3200" b="1" dirty="0" err="1"/>
              <a:t>java.lang.annotation.Annotation</a:t>
            </a:r>
            <a:r>
              <a:rPr lang="ko-KR" altLang="en-US" sz="3200" b="1" dirty="0"/>
              <a:t> 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Annotation</a:t>
            </a:r>
            <a:r>
              <a:rPr lang="ko-KR" altLang="en-US" sz="2400" b="1" dirty="0"/>
              <a:t>인터페이스는 모든 </a:t>
            </a:r>
            <a:r>
              <a:rPr lang="ko-KR" altLang="en-US" sz="2400" b="1" dirty="0" err="1"/>
              <a:t>애너테이션의</a:t>
            </a:r>
            <a:r>
              <a:rPr lang="ko-KR" altLang="en-US" sz="2400" b="1" dirty="0"/>
              <a:t> 조상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D26EA-D994-7B38-534F-D8F0927D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381865"/>
            <a:ext cx="6786613" cy="185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BB4D5-7F8B-F25F-BEC9-E62CBBB92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8" y="2407665"/>
            <a:ext cx="5890660" cy="118894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5B6F2-502F-6142-4155-6B91FC379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522" y="4292937"/>
            <a:ext cx="6520313" cy="2071041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01094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애너테이션</a:t>
            </a:r>
            <a:r>
              <a:rPr lang="ko-KR" altLang="en-US" sz="3200" b="1" dirty="0"/>
              <a:t> 요소의 규칙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애너테이션의</a:t>
            </a:r>
            <a:r>
              <a:rPr lang="ko-KR" altLang="en-US" sz="2400" b="1" dirty="0"/>
              <a:t> 요소를 선언할 때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아래의 규칙을 지켜야 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13761-E16B-1436-9B11-D8B79984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6" y="2325889"/>
            <a:ext cx="7772400" cy="1416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A6745C-C22F-D176-A1A3-B390F897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87" y="3847906"/>
            <a:ext cx="7772400" cy="166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2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레코드</a:t>
            </a:r>
            <a:r>
              <a:rPr lang="en-US" altLang="ko-KR" sz="3200" b="1" dirty="0"/>
              <a:t>(record) – JDK 16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E36FC-18DB-043E-127B-D7DCBAA1C77B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여러 값을 묶기 위한 클래스를 간단히 만들 때 사용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C58289-B349-B8C4-2A5F-4FE7D89E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89" y="2757533"/>
            <a:ext cx="6102927" cy="3633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FEA053-3F35-0311-335C-C4AC5DD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841" y="3525635"/>
            <a:ext cx="3429578" cy="460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AA7039AF-82B2-1FD1-9D71-93418A47B3E1}"/>
              </a:ext>
            </a:extLst>
          </p:cNvPr>
          <p:cNvSpPr/>
          <p:nvPr/>
        </p:nvSpPr>
        <p:spPr>
          <a:xfrm rot="16200000">
            <a:off x="4677338" y="3538492"/>
            <a:ext cx="298080" cy="45552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1250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레코드의 특징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E36FC-18DB-043E-127B-D7DCBAA1C77B}"/>
              </a:ext>
            </a:extLst>
          </p:cNvPr>
          <p:cNvSpPr txBox="1"/>
          <p:nvPr/>
        </p:nvSpPr>
        <p:spPr>
          <a:xfrm>
            <a:off x="738212" y="2247698"/>
            <a:ext cx="10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</a:t>
            </a:r>
            <a:r>
              <a:rPr lang="ko-KR" altLang="en-US" sz="2000" dirty="0"/>
              <a:t> 상속 불가</a:t>
            </a:r>
            <a:r>
              <a:rPr lang="en-US" altLang="ko-KR" sz="2000" dirty="0"/>
              <a:t>.</a:t>
            </a:r>
            <a:r>
              <a:rPr lang="ko-KR" altLang="en-US" sz="2000" dirty="0"/>
              <a:t> 모든 레코드의 조상은 </a:t>
            </a:r>
            <a:r>
              <a:rPr lang="en-US" altLang="ko-KR" sz="2000" dirty="0" err="1"/>
              <a:t>java.lang.Record</a:t>
            </a:r>
            <a:r>
              <a:rPr lang="en-US" altLang="ko-KR" sz="2000" dirty="0"/>
              <a:t>(</a:t>
            </a:r>
            <a:r>
              <a:rPr lang="ko-KR" altLang="en-US" sz="1600" dirty="0"/>
              <a:t>추상 클래스</a:t>
            </a:r>
            <a:r>
              <a:rPr lang="en-US" altLang="ko-KR" sz="2000" dirty="0"/>
              <a:t>)</a:t>
            </a:r>
            <a:endParaRPr lang="en-K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8F338-4E59-B856-EE91-FE0B175C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2646959"/>
            <a:ext cx="6651567" cy="826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E7C7A8-28D9-CFA4-CD33-6AC853E85670}"/>
              </a:ext>
            </a:extLst>
          </p:cNvPr>
          <p:cNvSpPr txBox="1"/>
          <p:nvPr/>
        </p:nvSpPr>
        <p:spPr>
          <a:xfrm>
            <a:off x="732670" y="3613755"/>
            <a:ext cx="10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</a:t>
            </a:r>
            <a:r>
              <a:rPr lang="ko-KR" altLang="en-US" sz="2000" dirty="0"/>
              <a:t> 메서드 </a:t>
            </a:r>
            <a:r>
              <a:rPr lang="en-US" altLang="ko-KR" sz="2000" dirty="0"/>
              <a:t>&amp;</a:t>
            </a:r>
            <a:r>
              <a:rPr lang="ko-KR" altLang="en-US" sz="2000" dirty="0"/>
              <a:t> 생성자 추가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오버라이딩</a:t>
            </a:r>
            <a:r>
              <a:rPr lang="ko-KR" altLang="en-US" sz="2000" dirty="0"/>
              <a:t> 가능</a:t>
            </a:r>
            <a:r>
              <a:rPr lang="en-US" altLang="ko-KR" sz="2000" dirty="0"/>
              <a:t>.(</a:t>
            </a:r>
            <a:r>
              <a:rPr lang="ko-KR" altLang="en-US" sz="1600" dirty="0"/>
              <a:t>인스턴스 변수</a:t>
            </a:r>
            <a:r>
              <a:rPr lang="en-US" altLang="ko-KR" sz="1600" dirty="0"/>
              <a:t>,</a:t>
            </a:r>
            <a:r>
              <a:rPr lang="ko-KR" altLang="en-US" sz="1600" dirty="0"/>
              <a:t> 인스턴스 초기화 </a:t>
            </a:r>
            <a:r>
              <a:rPr lang="ko-KR" altLang="en-US" sz="1600" dirty="0" err="1"/>
              <a:t>블럭은</a:t>
            </a:r>
            <a:r>
              <a:rPr lang="ko-KR" altLang="en-US" sz="1600" dirty="0"/>
              <a:t> 추가</a:t>
            </a:r>
            <a:r>
              <a:rPr lang="en-US" altLang="ko-KR" sz="1600" dirty="0"/>
              <a:t>x)</a:t>
            </a:r>
            <a:endParaRPr lang="en-KR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88661-A166-82EE-A1DD-24B4729D3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06" y="3993726"/>
            <a:ext cx="5354781" cy="8139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C942DB-7E36-7CC7-EE84-7F1F91C29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654" y="4861056"/>
            <a:ext cx="5737167" cy="16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94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컴팩트</a:t>
            </a:r>
            <a:r>
              <a:rPr lang="ko-KR" altLang="en-US" sz="3200" b="1" dirty="0"/>
              <a:t> 생성자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F1730-6676-B43A-1742-D2A59C07C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338" y="2876703"/>
            <a:ext cx="6514626" cy="190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레코드 생성자의 편의 문법</a:t>
            </a:r>
            <a:r>
              <a:rPr lang="en-US" altLang="ko-KR" sz="2400" b="1" dirty="0"/>
              <a:t>(syntactic sugar)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2701275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레코드의 중첩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레코드를 내부 클래스처럼 중첩 가능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항상 </a:t>
            </a:r>
            <a:r>
              <a:rPr lang="en-US" altLang="ko-KR" sz="2400" b="1" dirty="0"/>
              <a:t>static, </a:t>
            </a:r>
            <a:r>
              <a:rPr lang="ko-KR" altLang="en-US" sz="2400" b="1" dirty="0"/>
              <a:t>생략 가능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7B8B-172A-ABD6-141A-B259EE5C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6" y="2678657"/>
            <a:ext cx="5695604" cy="1989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2092D-64E2-A45D-CEFB-9424F8797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03" y="4438804"/>
            <a:ext cx="6470596" cy="15297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2420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레코드의 구조분해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instanceof</a:t>
            </a:r>
            <a:r>
              <a:rPr lang="ko-KR" altLang="en-US" sz="2400" b="1" dirty="0"/>
              <a:t>로 중첩된 레코드의 값을 쉽게 꺼낼 수 있다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37B1B-F9A7-1A58-A94D-64E8D0E6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9" y="2745148"/>
            <a:ext cx="6281976" cy="2234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BF5856-A880-1C07-1C2F-89C6416A3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485" y="4970651"/>
            <a:ext cx="6384751" cy="145508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132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지네릭스의</a:t>
            </a:r>
            <a:r>
              <a:rPr lang="ko-KR" altLang="en-US" sz="3200" b="1" dirty="0"/>
              <a:t> 제약사항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39578-6604-D897-25F6-2153C6D9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86" y="2456247"/>
            <a:ext cx="5339413" cy="1271289"/>
          </a:xfrm>
          <a:prstGeom prst="rect">
            <a:avLst/>
          </a:prstGeom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17F5322F-1A61-9F14-B197-FEA8AE879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80" y="2033304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1. static</a:t>
            </a:r>
            <a:r>
              <a:rPr lang="ko-KR" altLang="en-US" dirty="0"/>
              <a:t>멤버에는 </a:t>
            </a:r>
            <a:r>
              <a:rPr lang="en-US" altLang="ko-KR" dirty="0"/>
              <a:t>T</a:t>
            </a:r>
            <a:r>
              <a:rPr lang="ko-KR" altLang="en-US" dirty="0" err="1"/>
              <a:t>를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F32D1975-C09C-3B25-B8B0-49E0900E6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726" y="3947128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2. </a:t>
            </a:r>
            <a:r>
              <a:rPr lang="ko-KR" altLang="en-US" dirty="0" err="1"/>
              <a:t>지네릭</a:t>
            </a:r>
            <a:r>
              <a:rPr lang="ko-KR" altLang="en-US" dirty="0"/>
              <a:t> 배열 생성 불가</a:t>
            </a:r>
            <a:endParaRPr lang="en-US" altLang="ko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27FA61-7C99-A8F1-09F9-B8543D3C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53" y="4410579"/>
            <a:ext cx="6591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9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ko-KR" altLang="en-US" sz="3200" b="1" dirty="0"/>
              <a:t> 레코드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레코드에도 </a:t>
            </a:r>
            <a:r>
              <a:rPr lang="ko-KR" altLang="en-US" sz="2400" b="1" dirty="0" err="1"/>
              <a:t>지네릭스</a:t>
            </a:r>
            <a:r>
              <a:rPr lang="ko-KR" altLang="en-US" sz="2400" b="1" dirty="0"/>
              <a:t> 적용 가능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284C4-D49E-A172-31DB-3C0C4591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69" y="2878167"/>
            <a:ext cx="5150080" cy="371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C239C-10D9-ECC4-E7DB-6BB0AF7E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3498620"/>
            <a:ext cx="5930438" cy="988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8791E7-D8A9-8161-E6B1-FE55F6198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692" y="2802428"/>
            <a:ext cx="3612457" cy="4852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4766246E-4FD7-6145-3893-DE20867941AE}"/>
              </a:ext>
            </a:extLst>
          </p:cNvPr>
          <p:cNvSpPr/>
          <p:nvPr/>
        </p:nvSpPr>
        <p:spPr>
          <a:xfrm rot="5400000">
            <a:off x="6043943" y="2777039"/>
            <a:ext cx="298080" cy="56526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23205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레코드와 </a:t>
            </a:r>
            <a:r>
              <a:rPr lang="ko-KR" altLang="en-US" sz="3200" b="1" dirty="0" err="1"/>
              <a:t>애너테이션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레코드에도 </a:t>
            </a:r>
            <a:r>
              <a:rPr lang="ko-KR" altLang="en-US" sz="2400" b="1" dirty="0" err="1"/>
              <a:t>지네릭스</a:t>
            </a:r>
            <a:r>
              <a:rPr lang="ko-KR" altLang="en-US" sz="2400" b="1" dirty="0"/>
              <a:t> 적용 가능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C96E1-2736-83E2-D4D0-42C4E7EB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76" y="2852650"/>
            <a:ext cx="4143202" cy="1171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F3509-F232-71ED-C099-72A90BCA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11" y="2743144"/>
            <a:ext cx="5005647" cy="1847076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C71FA70D-B094-83DB-AF8D-33C4040EDFEA}"/>
              </a:ext>
            </a:extLst>
          </p:cNvPr>
          <p:cNvSpPr/>
          <p:nvPr/>
        </p:nvSpPr>
        <p:spPr>
          <a:xfrm rot="5400000">
            <a:off x="6190256" y="3230920"/>
            <a:ext cx="298080" cy="45552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F9AFC8-7E38-B575-8A93-CBC8E11A6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419" y="4674012"/>
            <a:ext cx="5612476" cy="14313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11768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실드</a:t>
            </a:r>
            <a:r>
              <a:rPr lang="ko-KR" altLang="en-US" sz="3200" b="1" dirty="0"/>
              <a:t> 클래스</a:t>
            </a:r>
            <a:r>
              <a:rPr lang="en-US" altLang="ko-KR" sz="3200" b="1" dirty="0"/>
              <a:t>(sealed class) – JDK 17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기존의 상속 제한을 강화 </a:t>
            </a:r>
            <a:r>
              <a:rPr lang="en-US" altLang="ko-KR" sz="2400" b="1" dirty="0"/>
              <a:t>-&gt;</a:t>
            </a:r>
            <a:r>
              <a:rPr lang="ko-KR" altLang="en-US" sz="2400" b="1" dirty="0"/>
              <a:t> 지정한 클래스만 상속 가능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타입 체크 강화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B023-F2AF-EE65-B565-0F1F8AF5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17" y="2803030"/>
            <a:ext cx="6876012" cy="1019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C4F8E3-834C-030D-56A9-6CC0A09FA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77" y="4066013"/>
            <a:ext cx="6393874" cy="152317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BD6AE-625F-C6C8-4E3B-FE8D80912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609" y="3433156"/>
            <a:ext cx="3012934" cy="23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39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non-sealed</a:t>
            </a:r>
            <a:r>
              <a:rPr lang="ko-KR" altLang="en-US" sz="3200" b="1" dirty="0"/>
              <a:t>로 상속 제한 해제하기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sealed</a:t>
            </a:r>
            <a:r>
              <a:rPr lang="ko-KR" altLang="en-US" sz="2400" b="1" dirty="0"/>
              <a:t>클래스의 자식은 </a:t>
            </a:r>
            <a:r>
              <a:rPr lang="en-US" altLang="ko-KR" sz="2400" b="1" dirty="0"/>
              <a:t>final, sealed, non-sealed </a:t>
            </a:r>
            <a:r>
              <a:rPr lang="ko-KR" altLang="en-US" sz="2400" b="1" dirty="0"/>
              <a:t>중의 하나만 가능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6DE07-8EE0-6EC1-79F4-FB02323C8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12" y="4854172"/>
            <a:ext cx="6385561" cy="1032009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4C57BD7-2174-C63B-7086-586F2CB2F70E}"/>
              </a:ext>
            </a:extLst>
          </p:cNvPr>
          <p:cNvSpPr/>
          <p:nvPr/>
        </p:nvSpPr>
        <p:spPr>
          <a:xfrm>
            <a:off x="3874322" y="4563689"/>
            <a:ext cx="298080" cy="34972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6386FE7-0EF1-597A-48B8-0C3F81D6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648" y="3108959"/>
            <a:ext cx="4141975" cy="24315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36470F-9FD0-5879-D387-212341004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86" y="2851080"/>
            <a:ext cx="6834447" cy="15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67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실드</a:t>
            </a:r>
            <a:r>
              <a:rPr lang="ko-KR" altLang="en-US" sz="3200" b="1" dirty="0"/>
              <a:t> 클래스와 </a:t>
            </a:r>
            <a:r>
              <a:rPr lang="en-US" altLang="ko-KR" sz="3200" b="1" dirty="0"/>
              <a:t>switch</a:t>
            </a:r>
            <a:r>
              <a:rPr lang="ko-KR" altLang="en-US" sz="3200" b="1" dirty="0"/>
              <a:t>식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switch</a:t>
            </a:r>
            <a:r>
              <a:rPr lang="ko-KR" altLang="en-US" sz="2400" b="1" dirty="0"/>
              <a:t>식으로 보다 엄격한 타입 검사 가능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25BA4-2952-0A6B-427A-3F316BE9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9" y="2828598"/>
            <a:ext cx="5707600" cy="238348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1CAD8-1968-0DF9-A77C-98B733170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126509"/>
            <a:ext cx="5057338" cy="182160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8D6A18FA-174A-146D-5596-88282CEB3C61}"/>
              </a:ext>
            </a:extLst>
          </p:cNvPr>
          <p:cNvSpPr/>
          <p:nvPr/>
        </p:nvSpPr>
        <p:spPr>
          <a:xfrm rot="16200000">
            <a:off x="5827816" y="3857107"/>
            <a:ext cx="298080" cy="349727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45776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</a:t>
            </a:r>
            <a:r>
              <a:rPr lang="en-US" altLang="ko-KR" sz="3200" b="1" dirty="0"/>
              <a:t>(module) 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9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패키지의 상위 집합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여러 패키지를 하나로 묶을 수 있다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71167-E8BD-94EF-FED9-31E16D65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544" y="2914303"/>
            <a:ext cx="4845743" cy="28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47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</a:t>
            </a:r>
            <a:r>
              <a:rPr lang="en-US" altLang="ko-KR" sz="3200" b="1" dirty="0"/>
              <a:t>(module) 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9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패키지가 커져서 둘로 나누면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접근을 못하게 된다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EC3BE-B038-EBD0-6B3B-2BF89B00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44" y="3031605"/>
            <a:ext cx="2644948" cy="1660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FA2A4-1849-3F07-4356-2D3D5C35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686" y="3117042"/>
            <a:ext cx="3723756" cy="1601142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576D7C94-EDB2-874E-F11A-DB841763C757}"/>
              </a:ext>
            </a:extLst>
          </p:cNvPr>
          <p:cNvSpPr/>
          <p:nvPr/>
        </p:nvSpPr>
        <p:spPr>
          <a:xfrm rot="16200000">
            <a:off x="4984911" y="3654869"/>
            <a:ext cx="298080" cy="45552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97706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</a:t>
            </a:r>
            <a:r>
              <a:rPr lang="en-US" altLang="ko-KR" sz="3200" b="1" dirty="0"/>
              <a:t>(module) 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JDK 9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public</a:t>
            </a:r>
            <a:r>
              <a:rPr lang="ko-KR" altLang="en-US" sz="2400" b="1" dirty="0" err="1"/>
              <a:t>으로</a:t>
            </a:r>
            <a:r>
              <a:rPr lang="ko-KR" altLang="en-US" sz="2400" b="1" dirty="0"/>
              <a:t> 하되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불필요한 의존이 생기지 않도록 모듈로 묶는다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C8AFB-2025-DC56-6053-2FA9EF2BE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1" y="3084022"/>
            <a:ext cx="4058423" cy="2605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FB91D-6F53-3A3A-B8AC-CB29BA36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083" y="3021564"/>
            <a:ext cx="5354783" cy="2727503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98ED5B1-CED5-BB26-48A1-C0AF834A3E18}"/>
              </a:ext>
            </a:extLst>
          </p:cNvPr>
          <p:cNvSpPr/>
          <p:nvPr/>
        </p:nvSpPr>
        <p:spPr>
          <a:xfrm rot="16200000">
            <a:off x="5184418" y="3646557"/>
            <a:ext cx="298080" cy="45552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946850-BD9E-767F-B3CB-3EEDAAFF0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712" y="4912822"/>
            <a:ext cx="2087428" cy="806335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763232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 설명자</a:t>
            </a:r>
            <a:r>
              <a:rPr lang="en-US" altLang="ko-KR" sz="3200" b="1" dirty="0"/>
              <a:t>(module-</a:t>
            </a:r>
            <a:r>
              <a:rPr lang="en-US" altLang="ko-KR" sz="3200" b="1" dirty="0" err="1"/>
              <a:t>info.java</a:t>
            </a:r>
            <a:r>
              <a:rPr lang="en-US" altLang="ko-KR" sz="3200" b="1" dirty="0"/>
              <a:t>)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 자신의 정보 </a:t>
            </a:r>
            <a:r>
              <a:rPr lang="en-US" altLang="ko-KR" sz="2400" b="1" dirty="0"/>
              <a:t>&amp;</a:t>
            </a:r>
            <a:r>
              <a:rPr lang="ko-KR" altLang="en-US" sz="2400" b="1" dirty="0"/>
              <a:t> 다른 모듈과의 관계에 대한 정보를 제공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C381-9F9F-F933-5F8D-38CAC63AB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67" y="2904249"/>
            <a:ext cx="6601691" cy="29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7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리플렉션</a:t>
            </a:r>
            <a:r>
              <a:rPr lang="en-US" altLang="ko-KR" sz="3200" b="1" dirty="0"/>
              <a:t>(reflection)</a:t>
            </a:r>
            <a:r>
              <a:rPr lang="ko-KR" altLang="en-US" sz="3200" b="1" dirty="0"/>
              <a:t> 허용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open, opens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전체 </a:t>
            </a:r>
            <a:r>
              <a:rPr lang="en-US" altLang="ko-KR" sz="2400" b="1" dirty="0"/>
              <a:t>or</a:t>
            </a:r>
            <a:r>
              <a:rPr lang="ko-KR" altLang="en-US" sz="2400" b="1" dirty="0"/>
              <a:t> 일부 패키지를 다른 모듈에게 </a:t>
            </a:r>
            <a:r>
              <a:rPr lang="ko-KR" altLang="en-US" sz="2400" b="1" dirty="0" err="1"/>
              <a:t>리플렉션</a:t>
            </a:r>
            <a:r>
              <a:rPr lang="ko-KR" altLang="en-US" sz="2400" b="1" dirty="0"/>
              <a:t> 허용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FDD8-2485-7F3E-7CFA-851D52D44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04" y="2823792"/>
            <a:ext cx="6435437" cy="1360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862C3-E30A-D75D-3451-A6B03D903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73" y="4489219"/>
            <a:ext cx="4836160" cy="8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6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클래스의 선언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ko-KR" altLang="en-US" sz="2400" b="1" dirty="0"/>
              <a:t>클래스를 정의할 때</a:t>
            </a:r>
            <a:r>
              <a:rPr lang="en-US" altLang="ko-KR" sz="2400" b="1" dirty="0"/>
              <a:t>, Object</a:t>
            </a:r>
            <a:r>
              <a:rPr lang="ko-KR" altLang="en-US" sz="2400" b="1" dirty="0"/>
              <a:t>타입 대신 타입변수</a:t>
            </a:r>
            <a:r>
              <a:rPr lang="en-US" altLang="ko-KR" sz="2400" b="1" dirty="0"/>
              <a:t> T</a:t>
            </a:r>
            <a:r>
              <a:rPr lang="ko-KR" altLang="en-US" sz="2400" b="1" dirty="0"/>
              <a:t> 사용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95E0D-545F-4C4D-9A31-60605FE5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25" y="4675984"/>
            <a:ext cx="6839218" cy="553783"/>
          </a:xfrm>
          <a:prstGeom prst="rect">
            <a:avLst/>
          </a:prstGeom>
        </p:spPr>
      </p:pic>
      <p:sp>
        <p:nvSpPr>
          <p:cNvPr id="7" name="Text Box 20">
            <a:extLst>
              <a:ext uri="{FF2B5EF4-FFF2-40B4-BE49-F238E27FC236}">
                <a16:creationId xmlns:a16="http://schemas.microsoft.com/office/drawing/2014/main" id="{5933D475-CF26-ED07-BC95-F75B679C2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80" y="4292699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 Box&lt;T&gt;</a:t>
            </a:r>
            <a:r>
              <a:rPr lang="ko-KR" altLang="en-US" dirty="0"/>
              <a:t>의 객체 생성</a:t>
            </a:r>
            <a:r>
              <a:rPr lang="en-US" altLang="ko-KR" dirty="0"/>
              <a:t>. </a:t>
            </a:r>
            <a:r>
              <a:rPr lang="ko-KR" altLang="en-US" dirty="0"/>
              <a:t>참조변수와 생성자에 대입된 타입이 일치해야 함</a:t>
            </a:r>
            <a:endParaRPr lang="en-US" altLang="ko-KR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709" y="5417247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두 </a:t>
            </a:r>
            <a:r>
              <a:rPr lang="ko-KR" altLang="en-US" dirty="0" err="1"/>
              <a:t>지네릭</a:t>
            </a:r>
            <a:r>
              <a:rPr lang="ko-KR" altLang="en-US" dirty="0"/>
              <a:t> 클래스가 </a:t>
            </a:r>
            <a:r>
              <a:rPr lang="ko-KR" altLang="en-US" dirty="0" err="1"/>
              <a:t>상속관계이고</a:t>
            </a:r>
            <a:r>
              <a:rPr lang="en-US" altLang="ko-KR" dirty="0"/>
              <a:t>, </a:t>
            </a:r>
            <a:r>
              <a:rPr lang="ko-KR" altLang="en-US" dirty="0"/>
              <a:t>대입된 타입이 일치하는 것은 </a:t>
            </a:r>
            <a:r>
              <a:rPr lang="en-US" altLang="ko-KR" dirty="0"/>
              <a:t>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F30095-8D05-DAB4-8408-6FB3B89B2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750" y="5788817"/>
            <a:ext cx="6030696" cy="341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4AE1A-59D1-1C8E-8CF9-79FF1BD6C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030" y="2416643"/>
            <a:ext cx="3879528" cy="808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024721-DBBD-6294-29BB-E0EA2774E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644" y="2282813"/>
            <a:ext cx="5885046" cy="19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C67722-CAA2-2C1D-55B8-2B2666530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370" y="3316838"/>
            <a:ext cx="3865813" cy="78113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16304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모듈과 </a:t>
            </a:r>
            <a:r>
              <a:rPr lang="en-US" altLang="ko-KR" sz="3200" b="1" dirty="0"/>
              <a:t>SPI(</a:t>
            </a:r>
            <a:r>
              <a:rPr lang="ko-KR" altLang="en-US" sz="2400" b="1" dirty="0"/>
              <a:t>서비스 제공자 인터페이스</a:t>
            </a:r>
            <a:r>
              <a:rPr lang="en-US" altLang="ko-KR" sz="3200" b="1" dirty="0"/>
              <a:t>) 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uses, provides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서비스와 서비스 제공자를 별도의 모듈로 구성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F879D-FC22-7135-15A2-8B108190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79" y="4687856"/>
            <a:ext cx="6739823" cy="1305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5B76D5-D484-4261-C208-92D88A30F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65" y="2911220"/>
            <a:ext cx="6362127" cy="146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5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java.base</a:t>
            </a:r>
            <a:r>
              <a:rPr lang="ko-KR" altLang="en-US" sz="3200" b="1" dirty="0"/>
              <a:t>모듈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JDK</a:t>
            </a:r>
            <a:r>
              <a:rPr lang="ko-KR" altLang="en-US" sz="2400" b="1" dirty="0"/>
              <a:t>의 모든 모듈이 의존하는 핵심 모듈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java.base.jmod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7FB51-8BB5-0364-0577-54161971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68" y="2974722"/>
            <a:ext cx="4922520" cy="2947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A6974-2505-96AF-5F97-B9605E1D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943" y="3283527"/>
            <a:ext cx="3717365" cy="2185208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269347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전이적 의존성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requires transitive - </a:t>
            </a:r>
            <a:r>
              <a:rPr lang="ko-KR" altLang="en-US" sz="2400" b="1" dirty="0"/>
              <a:t>의존하는 모듈을 통해 다른 모듈에 의존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9A9C8-C8B0-06CD-C436-68BFE814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742" y="3264611"/>
            <a:ext cx="3353378" cy="1901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ADB2D-43C9-8F14-34ED-8763F956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71" y="2896590"/>
            <a:ext cx="6518563" cy="148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AD22F-AB77-0B24-D617-5B18DB37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9" y="4490876"/>
            <a:ext cx="6917575" cy="112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5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5B5AE-414A-4E64-D730-C8EF95CB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96" y="1927317"/>
            <a:ext cx="4922520" cy="29475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집합 모듈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여러 모듈을 하나로 묶은 것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전이적 의존성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E366A-C1B0-BC74-4C6D-914F05553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21" y="2822864"/>
            <a:ext cx="3930535" cy="187386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816DC-6837-1B59-3952-52A8E535D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98" y="4855789"/>
            <a:ext cx="6310745" cy="13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92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모듈의 컴파일과 실행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4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컴파일은 모듈별로 따로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실행은 모듈 경로</a:t>
            </a:r>
            <a:r>
              <a:rPr lang="en-US" altLang="ko-KR" sz="2400" b="1" dirty="0"/>
              <a:t>(module-path)</a:t>
            </a:r>
            <a:r>
              <a:rPr lang="ko-KR" altLang="en-US" sz="2400" b="1" dirty="0"/>
              <a:t>와 메인 모듈을 지정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CBB8C-A059-2B19-D9E3-47C8BE56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199" y="3839932"/>
            <a:ext cx="3387322" cy="2511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3B33C-0CAB-7C50-2ADF-CA9B704E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92" y="3903621"/>
            <a:ext cx="5085830" cy="1012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F6F45-DDBD-BDD9-8480-C3C966983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7" y="2779540"/>
            <a:ext cx="5985891" cy="1051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C2882-5B52-F7FC-24E9-06CC47F76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21" y="5188001"/>
            <a:ext cx="4688717" cy="579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7AEA32-0915-3BA7-334E-21AAA669B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783" y="3913870"/>
            <a:ext cx="3021215" cy="2500668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AEEB514-EEEC-C012-FDBC-4FD551B48EF6}"/>
              </a:ext>
            </a:extLst>
          </p:cNvPr>
          <p:cNvSpPr/>
          <p:nvPr/>
        </p:nvSpPr>
        <p:spPr>
          <a:xfrm rot="16200000">
            <a:off x="8707680" y="4904483"/>
            <a:ext cx="298080" cy="366991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98505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모듈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패스와 모듈 해석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* 모듈 패스 </a:t>
            </a:r>
            <a:r>
              <a:rPr lang="en-US" altLang="ko-KR" sz="2000" dirty="0"/>
              <a:t>–</a:t>
            </a:r>
            <a:r>
              <a:rPr lang="ko-KR" altLang="en-US" sz="2000" dirty="0"/>
              <a:t> 모듈 </a:t>
            </a:r>
            <a:r>
              <a:rPr lang="en-US" altLang="ko-KR" sz="2000" dirty="0"/>
              <a:t>or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모듈화된</a:t>
            </a:r>
            <a:r>
              <a:rPr lang="ko-KR" altLang="en-US" sz="2000" dirty="0"/>
              <a:t> </a:t>
            </a:r>
            <a:r>
              <a:rPr lang="en-US" altLang="ko-KR" sz="2000" dirty="0"/>
              <a:t>jar</a:t>
            </a:r>
            <a:r>
              <a:rPr lang="ko-KR" altLang="en-US" sz="2000" dirty="0"/>
              <a:t>가 저장된 경로</a:t>
            </a:r>
            <a:endParaRPr lang="en-K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33AFE-D17A-D662-BC10-BA3B71FD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80" y="4561148"/>
            <a:ext cx="3800156" cy="154994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ACF74-A2B8-433B-D159-70B032F813AE}"/>
              </a:ext>
            </a:extLst>
          </p:cNvPr>
          <p:cNvSpPr txBox="1"/>
          <p:nvPr/>
        </p:nvSpPr>
        <p:spPr>
          <a:xfrm>
            <a:off x="732670" y="2674418"/>
            <a:ext cx="10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* 모듈 해석 </a:t>
            </a:r>
            <a:r>
              <a:rPr lang="en-US" altLang="ko-KR" sz="2000" dirty="0"/>
              <a:t>–</a:t>
            </a:r>
            <a:r>
              <a:rPr lang="ko-KR" altLang="en-US" sz="2000" dirty="0"/>
              <a:t> 메인 모듈의 모듈 설명자</a:t>
            </a:r>
            <a:r>
              <a:rPr lang="en-US" altLang="ko-KR" sz="2000" dirty="0"/>
              <a:t>(module-</a:t>
            </a:r>
            <a:r>
              <a:rPr lang="en-US" altLang="ko-KR" sz="2000" dirty="0" err="1"/>
              <a:t>info.class</a:t>
            </a:r>
            <a:r>
              <a:rPr lang="en-US" altLang="ko-KR" sz="2000" dirty="0"/>
              <a:t>)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읽고</a:t>
            </a:r>
            <a:r>
              <a:rPr lang="en-US" altLang="ko-KR" sz="2000" dirty="0"/>
              <a:t>,</a:t>
            </a:r>
            <a:r>
              <a:rPr lang="ko-KR" altLang="en-US" sz="2000" dirty="0"/>
              <a:t> 의존 모듈을 모두 등록</a:t>
            </a:r>
            <a:endParaRPr lang="en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7CFFCE-0761-8B9B-2E23-EE9BF242047E}"/>
              </a:ext>
            </a:extLst>
          </p:cNvPr>
          <p:cNvSpPr txBox="1"/>
          <p:nvPr/>
        </p:nvSpPr>
        <p:spPr>
          <a:xfrm>
            <a:off x="727128" y="3109452"/>
            <a:ext cx="1020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                          누락</a:t>
            </a:r>
            <a:r>
              <a:rPr lang="en-US" altLang="ko-KR" sz="2000" dirty="0"/>
              <a:t> or</a:t>
            </a:r>
            <a:r>
              <a:rPr lang="ko-KR" altLang="en-US" sz="2000" dirty="0"/>
              <a:t> 중복된 모듈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발견시</a:t>
            </a:r>
            <a:r>
              <a:rPr lang="ko-KR" altLang="en-US" sz="2000" dirty="0"/>
              <a:t> 예외발생</a:t>
            </a:r>
            <a:r>
              <a:rPr lang="en-US" altLang="ko-KR" sz="2000" dirty="0"/>
              <a:t>.</a:t>
            </a:r>
            <a:r>
              <a:rPr lang="ko-KR" altLang="en-US" sz="2000" dirty="0"/>
              <a:t> 즉시 종료</a:t>
            </a:r>
            <a:endParaRPr lang="en-KR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82E2A2-4D6D-3AC5-4EB1-931617682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80" y="3736471"/>
            <a:ext cx="6191816" cy="6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15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모듈화된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jar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모듈을 </a:t>
            </a:r>
            <a:r>
              <a:rPr lang="en-US" altLang="ko-KR" sz="2400" b="1" dirty="0"/>
              <a:t>jar</a:t>
            </a:r>
            <a:r>
              <a:rPr lang="ko-KR" altLang="en-US" sz="2400" b="1" dirty="0"/>
              <a:t>파일로 묶은 것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모듈 설명자</a:t>
            </a:r>
            <a:r>
              <a:rPr lang="en-US" altLang="ko-KR" sz="2400" b="1" dirty="0"/>
              <a:t>(module-</a:t>
            </a:r>
            <a:r>
              <a:rPr lang="en-US" altLang="ko-KR" sz="2400" b="1" dirty="0" err="1"/>
              <a:t>info.class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 포함해야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A5DF9-8086-1F6A-89B9-7FD70092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96" y="2936096"/>
            <a:ext cx="3021215" cy="2500668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5693A9-F509-C09B-D8F4-4805E231A2ED}"/>
              </a:ext>
            </a:extLst>
          </p:cNvPr>
          <p:cNvSpPr/>
          <p:nvPr/>
        </p:nvSpPr>
        <p:spPr>
          <a:xfrm>
            <a:off x="7731659" y="3385996"/>
            <a:ext cx="2372008" cy="1186004"/>
          </a:xfrm>
          <a:prstGeom prst="rect">
            <a:avLst/>
          </a:prstGeom>
          <a:noFill/>
          <a:ln w="158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777869-AB56-D14D-A2B9-1014E9E1B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74" y="3627734"/>
            <a:ext cx="4100180" cy="2456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2EF281-83FB-C8B0-1C32-88EB5CF3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42" y="2875040"/>
            <a:ext cx="4396188" cy="6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7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11166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자동 모듈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이름없는 모듈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ko-KR" altLang="en-US" sz="2400" b="1" dirty="0"/>
              <a:t>이전 코드의 모듈화</a:t>
            </a:r>
            <a:endParaRPr lang="en-KR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52F2D3-3C13-8679-260D-979F8D5F9605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자신의 모든 패키지를 노출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모든 모듈에 의존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단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public</a:t>
            </a:r>
            <a:r>
              <a:rPr lang="ko-KR" altLang="en-US" sz="2400" b="1" dirty="0"/>
              <a:t>만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07AF7-E9CF-9654-564A-221E2A01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893" y="2835102"/>
            <a:ext cx="4705351" cy="1208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F628A-6CA9-5B81-4D37-07EF4800D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71" y="4213603"/>
            <a:ext cx="7474528" cy="2024351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0171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제한된 </a:t>
            </a:r>
            <a:r>
              <a:rPr lang="ko-KR" altLang="en-US" sz="3200" b="1" dirty="0" err="1"/>
              <a:t>지네릭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클래스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지네릭</a:t>
            </a:r>
            <a:r>
              <a:rPr lang="ko-KR" altLang="en-US" sz="2400" b="1" dirty="0"/>
              <a:t> 타입에</a:t>
            </a:r>
            <a:r>
              <a:rPr lang="en-US" altLang="ko-KR" sz="2400" b="1" dirty="0"/>
              <a:t> extends</a:t>
            </a:r>
            <a:r>
              <a:rPr lang="ko-KR" altLang="en-US" sz="2400" b="1" dirty="0"/>
              <a:t>로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특정 타입의 자손들로 제한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7" name="Text Box 20">
            <a:extLst>
              <a:ext uri="{FF2B5EF4-FFF2-40B4-BE49-F238E27FC236}">
                <a16:creationId xmlns:a16="http://schemas.microsoft.com/office/drawing/2014/main" id="{5933D475-CF26-ED07-BC95-F75B679C2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80" y="3349420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/>
              <a:t>add()</a:t>
            </a:r>
            <a:r>
              <a:rPr lang="ko-KR" altLang="en-US" dirty="0"/>
              <a:t>의 매개변수의 타입 </a:t>
            </a:r>
            <a:r>
              <a:rPr lang="en-US" altLang="ko-KR" dirty="0"/>
              <a:t>T</a:t>
            </a:r>
            <a:r>
              <a:rPr lang="ko-KR" altLang="en-US" dirty="0"/>
              <a:t>도 </a:t>
            </a:r>
            <a:r>
              <a:rPr lang="en-US" altLang="ko-KR" dirty="0"/>
              <a:t>Fruit</a:t>
            </a:r>
            <a:r>
              <a:rPr lang="ko-KR" altLang="en-US" dirty="0"/>
              <a:t>와 그 자손 타입만 가능</a:t>
            </a:r>
            <a:endParaRPr lang="en-US" altLang="ko-KR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32" y="4858981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인터페이스일 때도 </a:t>
            </a:r>
            <a:r>
              <a:rPr lang="en-US" altLang="ko-KR" dirty="0"/>
              <a:t>implements</a:t>
            </a:r>
            <a:r>
              <a:rPr lang="ko-KR" altLang="en-US" dirty="0"/>
              <a:t>가 아닌</a:t>
            </a:r>
            <a:r>
              <a:rPr lang="en-US" altLang="ko-KR" dirty="0"/>
              <a:t>, extends</a:t>
            </a:r>
            <a:r>
              <a:rPr lang="ko-KR" altLang="en-US" dirty="0" err="1"/>
              <a:t>를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AED813-870A-1957-855F-22187BEC7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41" y="2319553"/>
            <a:ext cx="6839151" cy="881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B0AA3-3EAF-A6FA-A4DD-4BBBBE4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22" y="3781780"/>
            <a:ext cx="5759917" cy="8181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0D7BD2-1622-7E62-B60B-FF24B6115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46" y="5279700"/>
            <a:ext cx="4412382" cy="6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와일드 카드 ‘</a:t>
            </a:r>
            <a:r>
              <a:rPr lang="en-US" altLang="ko-KR" sz="3200" b="1" dirty="0"/>
              <a:t>?’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1" y="1839606"/>
            <a:ext cx="103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지네릭</a:t>
            </a:r>
            <a:r>
              <a:rPr lang="ko-KR" altLang="en-US" sz="2400" b="1" dirty="0"/>
              <a:t> 타입에 와일드 카드를 쓰면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여러 타입을 대입가능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32" y="4849353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dirty="0" err="1"/>
              <a:t>makeJuice</a:t>
            </a:r>
            <a:r>
              <a:rPr lang="en-US" altLang="ko-KR" dirty="0"/>
              <a:t>()</a:t>
            </a:r>
            <a:r>
              <a:rPr lang="ko-KR" altLang="en-US" dirty="0"/>
              <a:t>의 매개변수로 </a:t>
            </a:r>
            <a:r>
              <a:rPr lang="en-US" altLang="ko-KR" dirty="0" err="1"/>
              <a:t>FruitBox</a:t>
            </a:r>
            <a:r>
              <a:rPr lang="en-US" altLang="ko-KR" dirty="0"/>
              <a:t>&lt;Apple&gt;, </a:t>
            </a:r>
            <a:r>
              <a:rPr lang="en-US" altLang="ko-KR" dirty="0" err="1"/>
              <a:t>FruitBox</a:t>
            </a:r>
            <a:r>
              <a:rPr lang="en-US" altLang="ko-KR" dirty="0"/>
              <a:t>&lt;Grape&gt; </a:t>
            </a:r>
            <a:r>
              <a:rPr lang="ko-KR" altLang="en-US" dirty="0"/>
              <a:t>가능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ED727-E103-8CF7-EDB3-750A16BE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64" y="2332597"/>
            <a:ext cx="7772400" cy="1172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89A2A-3392-ACC4-B32C-D9AE404F0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62" y="3543100"/>
            <a:ext cx="5560193" cy="1187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7B9FA-7165-8487-0DA1-5D509BAA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3" y="5229452"/>
            <a:ext cx="7145955" cy="10963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9FDB38-E094-1C40-87C1-52C33E477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742" y="3724531"/>
            <a:ext cx="5226480" cy="808968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97961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ko-KR" altLang="en-US" sz="3200" b="1" dirty="0"/>
              <a:t> 메서드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지네릭</a:t>
            </a:r>
            <a:r>
              <a:rPr lang="ko-KR" altLang="en-US" sz="2400" b="1" dirty="0"/>
              <a:t> 타입이 선언된 메서드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클래스의 </a:t>
            </a:r>
            <a:r>
              <a:rPr lang="en-US" altLang="ko-KR" sz="2400" b="1" dirty="0"/>
              <a:t>&lt;T&gt;</a:t>
            </a:r>
            <a:r>
              <a:rPr lang="ko-KR" altLang="en-US" sz="2400" b="1" dirty="0"/>
              <a:t>와 메서드의 </a:t>
            </a:r>
            <a:r>
              <a:rPr lang="en-US" altLang="ko-KR" sz="2400" b="1" dirty="0"/>
              <a:t>&lt;T&gt;</a:t>
            </a:r>
            <a:r>
              <a:rPr lang="ko-KR" altLang="en-US" sz="2400" b="1" dirty="0"/>
              <a:t>는 별개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8" y="4368091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 err="1"/>
              <a:t>지네릭</a:t>
            </a:r>
            <a:r>
              <a:rPr lang="ko-KR" altLang="en-US" dirty="0"/>
              <a:t> 메서드를 호출할 때</a:t>
            </a:r>
            <a:r>
              <a:rPr lang="en-US" altLang="ko-KR" dirty="0"/>
              <a:t>,</a:t>
            </a:r>
            <a:r>
              <a:rPr lang="ko-KR" altLang="en-US" dirty="0"/>
              <a:t> 타입 변수에 타입을 대입해야 한다</a:t>
            </a:r>
            <a:r>
              <a:rPr lang="en-US" altLang="ko-KR" dirty="0"/>
              <a:t>(</a:t>
            </a:r>
            <a:r>
              <a:rPr lang="ko-KR" altLang="en-US" dirty="0"/>
              <a:t>대부분 생략 가능</a:t>
            </a:r>
            <a:r>
              <a:rPr lang="en-US" altLang="ko-KR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310C9B-81A3-A169-1B8E-6F78DD6C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71" y="2372547"/>
            <a:ext cx="6366309" cy="390387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35BFA-39B6-C267-6F09-CA92717E3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94" y="2826225"/>
            <a:ext cx="7049703" cy="133790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D6287B-3FC1-FFB9-0881-F7FE4E804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36" y="4830612"/>
            <a:ext cx="5653573" cy="13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6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238853"/>
            <a:ext cx="10493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지네릭</a:t>
            </a:r>
            <a:r>
              <a:rPr lang="ko-KR" altLang="en-US" sz="3200" b="1" dirty="0"/>
              <a:t> 타입의 </a:t>
            </a:r>
            <a:r>
              <a:rPr lang="ko-KR" altLang="en-US" sz="3200" b="1" dirty="0" err="1"/>
              <a:t>형변환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582B1-04E6-90BF-C4C2-5858DE1D4C30}"/>
              </a:ext>
            </a:extLst>
          </p:cNvPr>
          <p:cNvSpPr txBox="1"/>
          <p:nvPr/>
        </p:nvSpPr>
        <p:spPr>
          <a:xfrm>
            <a:off x="738210" y="1839606"/>
            <a:ext cx="121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지네릭</a:t>
            </a:r>
            <a:r>
              <a:rPr lang="ko-KR" altLang="en-US" sz="2400" b="1" dirty="0"/>
              <a:t> 타입과 원시 타입 간의 </a:t>
            </a:r>
            <a:r>
              <a:rPr lang="ko-KR" altLang="en-US" sz="2400" b="1" dirty="0" err="1"/>
              <a:t>형변환</a:t>
            </a:r>
            <a:r>
              <a:rPr lang="ko-KR" altLang="en-US" sz="2400" b="1" dirty="0"/>
              <a:t> 가능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경고 발생</a:t>
            </a:r>
            <a:r>
              <a:rPr lang="en-US" altLang="ko-KR" sz="2400" b="1" dirty="0"/>
              <a:t>)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4F85D-29AB-1E34-2624-41B19A1E6EF4}"/>
              </a:ext>
            </a:extLst>
          </p:cNvPr>
          <p:cNvSpPr txBox="1"/>
          <p:nvPr/>
        </p:nvSpPr>
        <p:spPr>
          <a:xfrm>
            <a:off x="7620000" y="664010"/>
            <a:ext cx="3381983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12-1</a:t>
            </a:r>
            <a:r>
              <a:rPr lang="ko-KR" altLang="en-US" b="1" dirty="0"/>
              <a:t> </a:t>
            </a:r>
            <a:r>
              <a:rPr lang="ko-KR" altLang="en-US" b="1" dirty="0" err="1"/>
              <a:t>지네릭스</a:t>
            </a:r>
            <a:endParaRPr lang="en-KR" b="1" dirty="0"/>
          </a:p>
        </p:txBody>
      </p:sp>
      <p:sp>
        <p:nvSpPr>
          <p:cNvPr id="8" name="Text Box 20">
            <a:extLst>
              <a:ext uri="{FF2B5EF4-FFF2-40B4-BE49-F238E27FC236}">
                <a16:creationId xmlns:a16="http://schemas.microsoft.com/office/drawing/2014/main" id="{13A17AC5-3583-30D3-6CB0-D85A6B46C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33" y="4546151"/>
            <a:ext cx="8793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5pPr>
            <a:lvl6pPr marL="25146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6pPr>
            <a:lvl7pPr marL="29718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7pPr>
            <a:lvl8pPr marL="34290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8pPr>
            <a:lvl9pPr marL="3886200" indent="-228600" eaLnBrk="0" fontAlgn="base" latinLnBrk="1" hangingPunct="0">
              <a:spcBef>
                <a:spcPct val="5000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견명조" pitchFamily="18" charset="-127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dirty="0"/>
              <a:t>와일드 카드와의 형변환은 가능</a:t>
            </a:r>
            <a:r>
              <a:rPr lang="en-US" altLang="ko-KR" dirty="0"/>
              <a:t>(</a:t>
            </a:r>
            <a:r>
              <a:rPr lang="ko-KR" altLang="en-US" dirty="0"/>
              <a:t>경고 발생</a:t>
            </a:r>
            <a:r>
              <a:rPr lang="en-US" altLang="ko-K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56657-99C1-FC5C-D44D-7462C172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91" y="2349079"/>
            <a:ext cx="6452937" cy="1233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834E7-967F-77FA-D5F5-617FB17E3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9" y="3680596"/>
            <a:ext cx="6020375" cy="670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C69E7C-1F67-2BF7-9A1D-E8D186091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66" y="5039834"/>
            <a:ext cx="8964290" cy="36956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B9D303-5904-D57E-C8A5-5ADC77EDCC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16" y="5459800"/>
            <a:ext cx="6404810" cy="6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8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44818</TotalTime>
  <Words>1350</Words>
  <Application>Microsoft Macintosh PowerPoint</Application>
  <PresentationFormat>Widescreen</PresentationFormat>
  <Paragraphs>359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맑은 고딕</vt:lpstr>
      <vt:lpstr>견명조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1721</cp:revision>
  <dcterms:created xsi:type="dcterms:W3CDTF">2025-07-12T07:57:13Z</dcterms:created>
  <dcterms:modified xsi:type="dcterms:W3CDTF">2025-11-02T03:20:01Z</dcterms:modified>
</cp:coreProperties>
</file>